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2" r:id="rId2"/>
    <p:sldId id="257" r:id="rId3"/>
    <p:sldId id="259" r:id="rId4"/>
    <p:sldId id="258" r:id="rId5"/>
    <p:sldId id="260" r:id="rId6"/>
    <p:sldId id="279" r:id="rId7"/>
    <p:sldId id="261" r:id="rId8"/>
    <p:sldId id="277" r:id="rId9"/>
    <p:sldId id="278" r:id="rId10"/>
    <p:sldId id="269" r:id="rId11"/>
    <p:sldId id="272" r:id="rId12"/>
    <p:sldId id="273" r:id="rId13"/>
    <p:sldId id="276" r:id="rId1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99268" autoAdjust="0"/>
  </p:normalViewPr>
  <p:slideViewPr>
    <p:cSldViewPr>
      <p:cViewPr varScale="1">
        <p:scale>
          <a:sx n="116" d="100"/>
          <a:sy n="116" d="100"/>
        </p:scale>
        <p:origin x="150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E212E-2F72-4FD7-9A98-12756CF6829A}" type="datetimeFigureOut">
              <a:rPr lang="ru-RU" smtClean="0"/>
              <a:pPr/>
              <a:t>26.05.2021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53E98-E082-4FFB-9FF5-709394B41E8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582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53E98-E082-4FFB-9FF5-709394B41E8A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01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53E98-E082-4FFB-9FF5-709394B41E8A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99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53E98-E082-4FFB-9FF5-709394B41E8A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056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53E98-E082-4FFB-9FF5-709394B41E8A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71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53E98-E082-4FFB-9FF5-709394B41E8A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56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53E98-E082-4FFB-9FF5-709394B41E8A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564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53E98-E082-4FFB-9FF5-709394B41E8A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832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53E98-E082-4FFB-9FF5-709394B41E8A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202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A944F-3BE2-42A3-BC9A-92030609236F}" type="datetimeFigureOut">
              <a:rPr lang="ru-RU" smtClean="0"/>
              <a:pPr/>
              <a:t>26.05.2021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1928-D483-4592-BDAA-97E4949B871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0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A944F-3BE2-42A3-BC9A-92030609236F}" type="datetimeFigureOut">
              <a:rPr lang="ru-RU" smtClean="0"/>
              <a:pPr/>
              <a:t>26.05.2021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1928-D483-4592-BDAA-97E4949B871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806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A944F-3BE2-42A3-BC9A-92030609236F}" type="datetimeFigureOut">
              <a:rPr lang="ru-RU" smtClean="0"/>
              <a:pPr/>
              <a:t>26.05.2021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1928-D483-4592-BDAA-97E4949B871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1465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A944F-3BE2-42A3-BC9A-92030609236F}" type="datetimeFigureOut">
              <a:rPr lang="ru-RU" smtClean="0"/>
              <a:pPr/>
              <a:t>26.05.2021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1928-D483-4592-BDAA-97E4949B871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965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A944F-3BE2-42A3-BC9A-92030609236F}" type="datetimeFigureOut">
              <a:rPr lang="ru-RU" smtClean="0"/>
              <a:pPr/>
              <a:t>26.05.2021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1928-D483-4592-BDAA-97E4949B871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5311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A944F-3BE2-42A3-BC9A-92030609236F}" type="datetimeFigureOut">
              <a:rPr lang="ru-RU" smtClean="0"/>
              <a:pPr/>
              <a:t>26.05.2021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1928-D483-4592-BDAA-97E4949B871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408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A944F-3BE2-42A3-BC9A-92030609236F}" type="datetimeFigureOut">
              <a:rPr lang="ru-RU" smtClean="0"/>
              <a:pPr/>
              <a:t>26.05.2021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1928-D483-4592-BDAA-97E4949B871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09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A944F-3BE2-42A3-BC9A-92030609236F}" type="datetimeFigureOut">
              <a:rPr lang="ru-RU" smtClean="0"/>
              <a:pPr/>
              <a:t>26.05.2021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1928-D483-4592-BDAA-97E4949B871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281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A944F-3BE2-42A3-BC9A-92030609236F}" type="datetimeFigureOut">
              <a:rPr lang="ru-RU" smtClean="0"/>
              <a:pPr/>
              <a:t>26.05.2021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1928-D483-4592-BDAA-97E4949B871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257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A944F-3BE2-42A3-BC9A-92030609236F}" type="datetimeFigureOut">
              <a:rPr lang="ru-RU" smtClean="0"/>
              <a:pPr/>
              <a:t>26.05.2021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1928-D483-4592-BDAA-97E4949B871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839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A944F-3BE2-42A3-BC9A-92030609236F}" type="datetimeFigureOut">
              <a:rPr lang="ru-RU" smtClean="0"/>
              <a:pPr/>
              <a:t>26.05.2021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1928-D483-4592-BDAA-97E4949B871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200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A944F-3BE2-42A3-BC9A-92030609236F}" type="datetimeFigureOut">
              <a:rPr lang="ru-RU" smtClean="0"/>
              <a:pPr/>
              <a:t>26.05.2021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31928-D483-4592-BDAA-97E4949B871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76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512167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ru-RU" b="1" dirty="0" smtClean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</a:t>
            </a:r>
            <a:endParaRPr lang="ru-RU" b="1" dirty="0">
              <a:ln w="10541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501008"/>
            <a:ext cx="7704856" cy="1285314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r>
              <a:rPr lang="ru-RU" sz="2800" b="1" dirty="0" smtClean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Имущественный комплекс</a:t>
            </a:r>
          </a:p>
          <a:p>
            <a:r>
              <a:rPr lang="ru-RU" sz="2800" b="1" dirty="0" smtClean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пионерский лагерь им.Ев.Никонова</a:t>
            </a:r>
            <a:endParaRPr lang="ru-RU" sz="2800" b="1" dirty="0">
              <a:ln w="10541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1445898" cy="144016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93239" y="5679909"/>
            <a:ext cx="7632848" cy="663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Нижегородская область, г. Нижний Новгород, 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район, курортный поселок Зеленый город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79" y="260649"/>
            <a:ext cx="1224137" cy="1117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8223" y="1319338"/>
            <a:ext cx="223224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«НЗ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– летия Победы»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19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82823"/>
            <a:ext cx="4032448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97525"/>
            <a:ext cx="4032448" cy="268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582822"/>
            <a:ext cx="397619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8749" y="260648"/>
            <a:ext cx="7819581" cy="576064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Фотоматериалы</a:t>
            </a:r>
            <a:r>
              <a:rPr lang="ru-RU" dirty="0" smtClean="0">
                <a:solidFill>
                  <a:srgbClr val="17375E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dirty="0">
              <a:solidFill>
                <a:srgbClr val="17375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7682" y="3006244"/>
            <a:ext cx="98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Баня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0112" y="5556495"/>
            <a:ext cx="155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17375E"/>
                </a:solidFill>
              </a:rPr>
              <a:t>    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Дача № 6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99648" y="5556495"/>
            <a:ext cx="120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Дача № 1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510"/>
            <a:ext cx="3967007" cy="26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64088" y="306284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Нежилое здание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5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07" y="3223385"/>
            <a:ext cx="3863821" cy="264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39" y="3227726"/>
            <a:ext cx="4025138" cy="264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77" y="924654"/>
            <a:ext cx="3851851" cy="228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89604"/>
            <a:ext cx="4025138" cy="232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888960" cy="576064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Фотоматериалы</a:t>
            </a:r>
            <a:r>
              <a:rPr lang="ru-RU" dirty="0" smtClean="0">
                <a:solidFill>
                  <a:srgbClr val="17375E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dirty="0">
              <a:solidFill>
                <a:srgbClr val="17375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712" y="2815706"/>
            <a:ext cx="1333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Дача № 4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6864" y="2802044"/>
            <a:ext cx="1219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17375E"/>
                </a:solidFill>
              </a:rPr>
              <a:t> 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Дача № 5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58470" y="541371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Пионерская комната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1680" y="5141168"/>
            <a:ext cx="169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Общежитие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5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081" y="3449290"/>
            <a:ext cx="4373706" cy="27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5" y="3431474"/>
            <a:ext cx="3876675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9626" y="260648"/>
            <a:ext cx="8332854" cy="551553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Фотоматериалы</a:t>
            </a:r>
            <a:r>
              <a:rPr lang="ru-RU" dirty="0" smtClean="0">
                <a:solidFill>
                  <a:srgbClr val="17375E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dirty="0">
              <a:solidFill>
                <a:srgbClr val="17375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0192" y="5251069"/>
            <a:ext cx="137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Дача № 7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1680" y="5660873"/>
            <a:ext cx="1582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Котельная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" y="980727"/>
            <a:ext cx="387667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31640" y="264461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Прачечная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080" y="992497"/>
            <a:ext cx="4373707" cy="245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43376" y="2840241"/>
            <a:ext cx="137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Столовая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5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5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888432" cy="292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66" y="4162157"/>
            <a:ext cx="3295574" cy="213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031" y="260648"/>
            <a:ext cx="8184424" cy="576064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Фотоматериалы</a:t>
            </a:r>
            <a:r>
              <a:rPr lang="ru-RU" dirty="0" smtClean="0">
                <a:solidFill>
                  <a:srgbClr val="17375E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dirty="0">
              <a:solidFill>
                <a:srgbClr val="17375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79908" y="5963735"/>
            <a:ext cx="1301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Будка (ТП)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225" y="1094558"/>
            <a:ext cx="3646380" cy="290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50752" y="3491743"/>
            <a:ext cx="128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у а л е т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4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643438" y="857232"/>
            <a:ext cx="3995936" cy="1082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28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81869"/>
            <a:ext cx="871296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РАСПОЛОЖЕНИЕ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857232"/>
            <a:ext cx="82478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indent="66675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Географически  курортный поселок Зеленый Город расположен  в 8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к юго-востоку от Нижнего Новгорода, ограничен с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 - запада шоссе М-7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 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автотрассой Р158 Нижний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Саратов, с юга рекой Кудьмой и с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 - востока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востока железной дорогой Окская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Зелецино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Курортный поселок Зеленый Город входит в состав Нижегородского района муниципального образования города Нижнего Новгорода, Зелёный Город обслуживается железнодорожной станцией Ройка и автобусами из Нижнего Новгорода и Кстова. Автобусы - 109,204.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2" t="24444" r="20187" b="13111"/>
          <a:stretch/>
        </p:blipFill>
        <p:spPr bwMode="auto">
          <a:xfrm>
            <a:off x="887277" y="2276872"/>
            <a:ext cx="7512321" cy="437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69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16632"/>
            <a:ext cx="820891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РАСПОЛОЖЕНИЕ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11560" y="5589240"/>
            <a:ext cx="8201122" cy="1021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 smtClean="0">
              <a:latin typeface="Cambria" panose="02040503050406030204" pitchFamily="18" charset="0"/>
            </a:endParaRPr>
          </a:p>
          <a:p>
            <a:pPr algn="just">
              <a:tabLst>
                <a:tab pos="361950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Курортный поселок Зеленый город расположен в лесном массиве на левобережье реки Кудьмы, является памятником природы регионального значения. На территории Зеленого Города сосредоточено несколько лечебных и оздоровительных комплексов для взрослых и детей. </a:t>
            </a:r>
          </a:p>
          <a:p>
            <a:pPr algn="just">
              <a:tabLst>
                <a:tab pos="361950" algn="l"/>
              </a:tabLst>
            </a:pPr>
            <a:endPara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3500" dirty="0">
              <a:latin typeface="Cambria" panose="02040503050406030204" pitchFamily="18" charset="0"/>
            </a:endParaRPr>
          </a:p>
        </p:txBody>
      </p:sp>
      <p:pic>
        <p:nvPicPr>
          <p:cNvPr id="12292" name="Picture 4" descr="https://upload.wikimedia.org/wikipedia/commons/1/14/C0388-Kstovo-Zelyony-Gorod-Tr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55" y="620688"/>
            <a:ext cx="3923877" cy="481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cupi-dom.ru/pictures/14764270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42814"/>
            <a:ext cx="3161555" cy="243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0" y="3073374"/>
            <a:ext cx="3161555" cy="234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0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5538489" y="742826"/>
            <a:ext cx="3498007" cy="23981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пионерского лагеря им.Ев.Никонова находится в центральной части курортного поселка Зеленый город в непосредственной близости располагаются объекты социальной инфраструктуры: школа, администрация, магазины, церковь. </a:t>
            </a:r>
            <a:endParaRPr lang="ru-RU" sz="1600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5155923" y="3442308"/>
            <a:ext cx="3880573" cy="27331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6400" dirty="0" smtClean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участки принадлежат                     АО «НЗ 70-летия Победы» на праве аренды до 2061г. </a:t>
            </a:r>
          </a:p>
          <a:p>
            <a:pPr algn="l"/>
            <a:endParaRPr lang="ru-RU" sz="6400" dirty="0" smtClean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6400" dirty="0" smtClean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участок, кадастровый </a:t>
            </a:r>
            <a:r>
              <a:rPr lang="ru-RU" sz="64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6400" dirty="0" smtClean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52:18:0100019:186 площадью 108</a:t>
            </a:r>
            <a:r>
              <a:rPr lang="en-US" sz="6400" dirty="0" smtClean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smtClean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021кв.м. (Участок № 1 )</a:t>
            </a:r>
          </a:p>
          <a:p>
            <a:pPr algn="l"/>
            <a:endParaRPr lang="en-US" sz="6400" dirty="0" smtClean="0">
              <a:solidFill>
                <a:srgbClr val="17375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l"/>
            <a:r>
              <a:rPr lang="ru-RU" sz="6400" dirty="0" smtClean="0">
                <a:solidFill>
                  <a:srgbClr val="1737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Земельный </a:t>
            </a:r>
            <a:r>
              <a:rPr lang="ru-RU" sz="6400" dirty="0">
                <a:solidFill>
                  <a:srgbClr val="1737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участок, кадастровый номер  </a:t>
            </a:r>
            <a:r>
              <a:rPr lang="ru-RU" sz="6400" dirty="0" smtClean="0">
                <a:solidFill>
                  <a:srgbClr val="1737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52:18:0100013:380 площадью 6 652кв</a:t>
            </a:r>
            <a:r>
              <a:rPr lang="ru-RU" sz="6400" dirty="0">
                <a:solidFill>
                  <a:srgbClr val="1737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м</a:t>
            </a:r>
            <a:r>
              <a:rPr lang="ru-RU" sz="6400" dirty="0" smtClean="0">
                <a:solidFill>
                  <a:srgbClr val="1737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(Участок № 2</a:t>
            </a:r>
            <a:r>
              <a:rPr lang="ru-RU" sz="6400" dirty="0">
                <a:solidFill>
                  <a:srgbClr val="1737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endParaRPr lang="ru-RU" sz="6400" dirty="0" smtClean="0">
              <a:solidFill>
                <a:srgbClr val="17375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l"/>
            <a:r>
              <a:rPr lang="ru-RU" sz="6400" dirty="0" smtClean="0">
                <a:solidFill>
                  <a:srgbClr val="1737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Общая </a:t>
            </a:r>
            <a:r>
              <a:rPr lang="ru-RU" sz="6400" dirty="0">
                <a:solidFill>
                  <a:srgbClr val="1737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площадь земельных участков </a:t>
            </a:r>
            <a:r>
              <a:rPr lang="ru-RU" sz="6400" dirty="0" smtClean="0">
                <a:solidFill>
                  <a:srgbClr val="1737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6400" dirty="0" smtClean="0">
                <a:solidFill>
                  <a:srgbClr val="1737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6400" dirty="0" smtClean="0">
                <a:solidFill>
                  <a:srgbClr val="1737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114 </a:t>
            </a:r>
            <a:r>
              <a:rPr lang="ru-RU" sz="6400" dirty="0">
                <a:solidFill>
                  <a:srgbClr val="1737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673 кв. м</a:t>
            </a:r>
            <a:r>
              <a:rPr lang="ru-RU" sz="6400" dirty="0" smtClean="0">
                <a:solidFill>
                  <a:srgbClr val="1737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3400" dirty="0">
                <a:solidFill>
                  <a:srgbClr val="17375E"/>
                </a:solidFill>
                <a:latin typeface="Cambria" panose="02040503050406030204" pitchFamily="18" charset="0"/>
                <a:ea typeface="+mn-ea"/>
                <a:cs typeface="+mn-cs"/>
              </a:rPr>
              <a:t/>
            </a:r>
            <a:br>
              <a:rPr lang="ru-RU" sz="3400" dirty="0">
                <a:solidFill>
                  <a:srgbClr val="17375E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endParaRPr lang="ru-RU" sz="3400" dirty="0">
              <a:solidFill>
                <a:srgbClr val="17375E"/>
              </a:solidFill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88640"/>
            <a:ext cx="849694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ОПИСАНИЕ АКТИВА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713762" y="4928806"/>
            <a:ext cx="1359768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solidFill>
                  <a:srgbClr val="17375E"/>
                </a:solidFill>
                <a:latin typeface="Cambria"/>
              </a:rPr>
              <a:t>Участок № 1</a:t>
            </a:r>
            <a:endParaRPr lang="ru-RU" sz="1600" dirty="0">
              <a:solidFill>
                <a:srgbClr val="17375E"/>
              </a:solidFill>
              <a:latin typeface="Cambria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727520" y="3628430"/>
            <a:ext cx="1359768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solidFill>
                  <a:srgbClr val="17375E"/>
                </a:solidFill>
                <a:latin typeface="Cambria"/>
              </a:rPr>
              <a:t>Участок № 2</a:t>
            </a:r>
            <a:endParaRPr lang="ru-RU" sz="1600" dirty="0">
              <a:solidFill>
                <a:srgbClr val="17375E"/>
              </a:solidFill>
              <a:latin typeface="Cambria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60" y="3369631"/>
            <a:ext cx="3410247" cy="335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1538959" y="3808450"/>
            <a:ext cx="2188561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V="1">
            <a:off x="1878380" y="5096721"/>
            <a:ext cx="1849140" cy="228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4111" r="18067" b="16659"/>
          <a:stretch/>
        </p:blipFill>
        <p:spPr bwMode="auto">
          <a:xfrm>
            <a:off x="110556" y="722982"/>
            <a:ext cx="5376660" cy="264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07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5035"/>
            <a:ext cx="513919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992888" cy="504056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>
            <a:normAutofit fontScale="90000"/>
          </a:bodyPr>
          <a:lstStyle/>
          <a:p>
            <a:pPr algn="l"/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4293096"/>
            <a:ext cx="86409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Пионерский лагерь им.Ев.Никонова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35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зданий общей площадью 5182,80 кв.м.,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принадлежащих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НЗ 70 - летия Победы»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Строения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основном деревянные, летнего варианта использования, инженерные коммуникации предназначены для использования только в летний период. Городские центральные сети водоснабжения и водоотведения проходят вдоль границ земельного участка. Установленная мощность 450кВт.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высоким износом зданий и коммуникаций с 2010 года эксплуатация лагеря прекращена и до настоящего  времени лагерь не функционирует.</a:t>
            </a: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5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992888" cy="504056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>
            <a:normAutofit fontScale="90000"/>
          </a:bodyPr>
          <a:lstStyle/>
          <a:p>
            <a:pPr algn="l"/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9532" y="878161"/>
            <a:ext cx="8640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Пионерский лагерь им.Ев.Никонова планируется к реализации одним единым лотом по средствам аукциона открытым по составу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стартовой цене – 20 144 520 рублей,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 НДС - 20% и определена из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рыночной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стоимости объектов недвижимости (зданий), являющихся собственностью АО «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НЗ 70-летия Победы»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5 158 800 рублей,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 НДС - 20% и права пользования на условиях аренды земельными участками –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14 985 720 рублей,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 НДС - 20%, в соответствии с отчетом об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оценке,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проведенном независимым оценщиком ООО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«Русская служба оценки» в</a:t>
            </a:r>
            <a:r>
              <a:rPr lang="ru-RU" dirty="0" smtClean="0">
                <a:latin typeface="Times New Roman"/>
                <a:ea typeface="Calibri"/>
              </a:rPr>
              <a:t> 2021 </a:t>
            </a:r>
            <a:r>
              <a:rPr lang="ru-RU" dirty="0">
                <a:latin typeface="Times New Roman"/>
                <a:ea typeface="Calibri"/>
              </a:rPr>
              <a:t>году.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информация: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собственности и корпоративных отношений </a:t>
            </a:r>
          </a:p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Приказчиков Николай Владимирович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8(831) 249 - 82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                                         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 </a:t>
            </a:r>
            <a:r>
              <a:rPr lang="en-US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i.a.osipova@nzslp</a:t>
            </a:r>
            <a:r>
              <a:rPr lang="ru-RU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.ru</a:t>
            </a:r>
            <a:endParaRPr lang="ru-RU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2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88640"/>
            <a:ext cx="827394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СИТУЦИОННЫЙ ПЛАН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7" y="908720"/>
            <a:ext cx="4081153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19920" r="57082" b="9569"/>
          <a:stretch/>
        </p:blipFill>
        <p:spPr bwMode="auto">
          <a:xfrm>
            <a:off x="4211960" y="910579"/>
            <a:ext cx="4767014" cy="52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910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57" y="3348816"/>
            <a:ext cx="4106011" cy="269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56" y="3336242"/>
            <a:ext cx="3991511" cy="272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56" y="831168"/>
            <a:ext cx="3991512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88640"/>
            <a:ext cx="7772400" cy="576064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Фотоматериалы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56739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Дача №3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5906" y="5690379"/>
            <a:ext cx="162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17375E"/>
                </a:solidFill>
              </a:rPr>
              <a:t> 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дача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5268" y="2866899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Дача № 2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57" y="843939"/>
            <a:ext cx="4089599" cy="249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85703" y="2808811"/>
            <a:ext cx="205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17375E"/>
                </a:solidFill>
              </a:rPr>
              <a:t>     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Дача № 4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5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77" y="901336"/>
            <a:ext cx="3876674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76" y="3590561"/>
            <a:ext cx="3876675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360" y="3590560"/>
            <a:ext cx="4056502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81" y="900413"/>
            <a:ext cx="4112659" cy="269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8027663" cy="576064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Фотоматериалы</a:t>
            </a:r>
            <a:r>
              <a:rPr lang="ru-RU" dirty="0" smtClean="0">
                <a:solidFill>
                  <a:srgbClr val="17375E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dirty="0">
              <a:solidFill>
                <a:srgbClr val="17375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2380" y="2708920"/>
            <a:ext cx="141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67820" y="5341609"/>
            <a:ext cx="165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Сторожка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3559" y="58052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3062843"/>
            <a:ext cx="349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 стоящее здание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7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3346</TotalTime>
  <Words>507</Words>
  <Application>Microsoft Office PowerPoint</Application>
  <PresentationFormat>Экран (4:3)</PresentationFormat>
  <Paragraphs>72</Paragraphs>
  <Slides>13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</vt:lpstr>
      <vt:lpstr>Constantia</vt:lpstr>
      <vt:lpstr>Times New Roman</vt:lpstr>
      <vt:lpstr>Тема Office</vt:lpstr>
      <vt:lpstr>Продажа</vt:lpstr>
      <vt:lpstr>Презентация PowerPoint</vt:lpstr>
      <vt:lpstr>Презентация PowerPoint</vt:lpstr>
      <vt:lpstr>Презентация PowerPoint</vt:lpstr>
      <vt:lpstr>ОПИСАНИЕ </vt:lpstr>
      <vt:lpstr>ОПИСАНИЕ </vt:lpstr>
      <vt:lpstr>Презентация PowerPoint</vt:lpstr>
      <vt:lpstr>Фотоматериалы </vt:lpstr>
      <vt:lpstr>Фотоматериалы </vt:lpstr>
      <vt:lpstr>Фотоматериалы </vt:lpstr>
      <vt:lpstr>Фотоматериалы </vt:lpstr>
      <vt:lpstr>Фотоматериалы </vt:lpstr>
      <vt:lpstr>Фотоматериалы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Продажа здания (адрес)</dc:title>
  <dc:creator>Пользователь Windows</dc:creator>
  <cp:lastModifiedBy>Осипова Ирина Александровна</cp:lastModifiedBy>
  <cp:revision>192</cp:revision>
  <cp:lastPrinted>2017-07-13T14:25:56Z</cp:lastPrinted>
  <dcterms:created xsi:type="dcterms:W3CDTF">2017-07-11T13:42:37Z</dcterms:created>
  <dcterms:modified xsi:type="dcterms:W3CDTF">2021-05-26T11:56:52Z</dcterms:modified>
</cp:coreProperties>
</file>